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4"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5BD701D-2F63-4488-8946-1C8391038050}" type="datetimeFigureOut">
              <a:rPr lang="en-US" smtClean="0"/>
              <a:pPr/>
              <a:t>2/16/2012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9402F7D-700B-427D-B7CA-492092871BB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BD701D-2F63-4488-8946-1C8391038050}"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02F7D-700B-427D-B7CA-492092871B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BD701D-2F63-4488-8946-1C8391038050}"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02F7D-700B-427D-B7CA-492092871B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BD701D-2F63-4488-8946-1C8391038050}"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02F7D-700B-427D-B7CA-492092871B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BD701D-2F63-4488-8946-1C8391038050}"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02F7D-700B-427D-B7CA-492092871BB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BD701D-2F63-4488-8946-1C8391038050}"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02F7D-700B-427D-B7CA-492092871B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5BD701D-2F63-4488-8946-1C8391038050}" type="datetimeFigureOut">
              <a:rPr lang="en-US" smtClean="0"/>
              <a:pPr/>
              <a:t>2/16/2012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402F7D-700B-427D-B7CA-492092871B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BD701D-2F63-4488-8946-1C8391038050}" type="datetimeFigureOut">
              <a:rPr lang="en-US" smtClean="0"/>
              <a:pPr/>
              <a:t>2/16/2012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402F7D-700B-427D-B7CA-492092871B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BD701D-2F63-4488-8946-1C8391038050}" type="datetimeFigureOut">
              <a:rPr lang="en-US" smtClean="0"/>
              <a:pPr/>
              <a:t>2/16/2012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402F7D-700B-427D-B7CA-492092871B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BD701D-2F63-4488-8946-1C8391038050}"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02F7D-700B-427D-B7CA-492092871B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BD701D-2F63-4488-8946-1C8391038050}"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9402F7D-700B-427D-B7CA-492092871BB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BD701D-2F63-4488-8946-1C8391038050}" type="datetimeFigureOut">
              <a:rPr lang="en-US" smtClean="0"/>
              <a:pPr/>
              <a:t>2/16/2012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402F7D-700B-427D-B7CA-492092871BB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3200" dirty="0"/>
              <a:t>Developing </a:t>
            </a:r>
            <a:r>
              <a:rPr lang="en-US" sz="3200" dirty="0" smtClean="0"/>
              <a:t>Tasks </a:t>
            </a:r>
            <a:r>
              <a:rPr lang="en-US" sz="3200" dirty="0"/>
              <a:t>for </a:t>
            </a:r>
            <a:r>
              <a:rPr lang="en-US" sz="3200" dirty="0" smtClean="0"/>
              <a:t>Mathematical Problem Solving </a:t>
            </a:r>
            <a:r>
              <a:rPr lang="en-US" sz="3200" dirty="0"/>
              <a:t>or </a:t>
            </a:r>
            <a:r>
              <a:rPr lang="en-US" sz="3200" dirty="0" smtClean="0"/>
              <a:t>Mathematical Modeling at the School Level</a:t>
            </a:r>
            <a:br>
              <a:rPr lang="en-US" sz="3200" dirty="0" smtClean="0"/>
            </a:br>
            <a:r>
              <a:rPr lang="en-US" sz="3200" dirty="0" smtClean="0"/>
              <a:t> - Preparing for an </a:t>
            </a:r>
            <a:r>
              <a:rPr lang="en-US" sz="3200" dirty="0"/>
              <a:t>Earthquake or </a:t>
            </a:r>
            <a:r>
              <a:rPr lang="en-US" sz="3200" dirty="0" smtClean="0"/>
              <a:t>Tsunami</a:t>
            </a:r>
            <a:endParaRPr lang="en-US" sz="3200" dirty="0"/>
          </a:p>
        </p:txBody>
      </p:sp>
      <p:sp>
        <p:nvSpPr>
          <p:cNvPr id="3" name="Subtitle 2"/>
          <p:cNvSpPr>
            <a:spLocks noGrp="1"/>
          </p:cNvSpPr>
          <p:nvPr>
            <p:ph type="subTitle" idx="1"/>
          </p:nvPr>
        </p:nvSpPr>
        <p:spPr>
          <a:xfrm>
            <a:off x="1371600" y="4800600"/>
            <a:ext cx="6400800" cy="838200"/>
          </a:xfrm>
        </p:spPr>
        <p:txBody>
          <a:bodyPr>
            <a:normAutofit fontScale="92500" lnSpcReduction="10000"/>
          </a:bodyPr>
          <a:lstStyle/>
          <a:p>
            <a:r>
              <a:rPr lang="en-US" dirty="0" err="1" smtClean="0"/>
              <a:t>Ui</a:t>
            </a:r>
            <a:r>
              <a:rPr lang="en-US" dirty="0" smtClean="0"/>
              <a:t> Hock </a:t>
            </a:r>
            <a:r>
              <a:rPr lang="en-US" dirty="0" err="1" smtClean="0"/>
              <a:t>Cheah</a:t>
            </a:r>
            <a:endParaRPr lang="en-US" dirty="0" smtClean="0"/>
          </a:p>
          <a:p>
            <a:r>
              <a:rPr lang="en-US" dirty="0" smtClean="0"/>
              <a:t>SEAMEO RECSAM</a:t>
            </a:r>
            <a:endParaRPr lang="en-US" dirty="0"/>
          </a:p>
        </p:txBody>
      </p:sp>
      <p:sp>
        <p:nvSpPr>
          <p:cNvPr id="4" name="TextBox 3"/>
          <p:cNvSpPr txBox="1"/>
          <p:nvPr/>
        </p:nvSpPr>
        <p:spPr>
          <a:xfrm>
            <a:off x="1219200" y="304800"/>
            <a:ext cx="7086600" cy="646331"/>
          </a:xfrm>
          <a:prstGeom prst="rect">
            <a:avLst/>
          </a:prstGeom>
          <a:noFill/>
        </p:spPr>
        <p:txBody>
          <a:bodyPr wrap="square" rtlCol="0">
            <a:spAutoFit/>
          </a:bodyPr>
          <a:lstStyle/>
          <a:p>
            <a:pPr algn="ctr"/>
            <a:r>
              <a:rPr lang="en-US" dirty="0" smtClean="0"/>
              <a:t>APEC Tsukuba International Conference</a:t>
            </a:r>
          </a:p>
          <a:p>
            <a:pPr algn="ctr"/>
            <a:r>
              <a:rPr lang="en-US" dirty="0" smtClean="0"/>
              <a:t>14 – 18 February 2012, Tsukuba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 you know?</a:t>
            </a:r>
          </a:p>
          <a:p>
            <a:r>
              <a:rPr lang="en-US" dirty="0" smtClean="0"/>
              <a:t>What do you need to know?</a:t>
            </a:r>
          </a:p>
          <a:p>
            <a:pPr>
              <a:buNone/>
            </a:pPr>
            <a:r>
              <a:rPr lang="en-US" dirty="0" smtClean="0"/>
              <a:t>	In your group, write down the questions you want to ask. What other information do you need?</a:t>
            </a:r>
          </a:p>
          <a:p>
            <a:r>
              <a:rPr lang="en-US" dirty="0" smtClean="0"/>
              <a:t>What mathematics questions can you ask?</a:t>
            </a:r>
          </a:p>
          <a:p>
            <a:r>
              <a:rPr lang="en-US" dirty="0" smtClean="0"/>
              <a:t>What information do you need to answer </a:t>
            </a:r>
            <a:r>
              <a:rPr lang="en-US" smtClean="0"/>
              <a:t>the questions? </a:t>
            </a:r>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61288"/>
          </a:xfrm>
        </p:spPr>
        <p:txBody>
          <a:bodyPr>
            <a:noAutofit/>
          </a:bodyPr>
          <a:lstStyle/>
          <a:p>
            <a:r>
              <a:rPr lang="en-US" sz="4000" dirty="0" smtClean="0"/>
              <a:t>Real Problem Solving and Mathematical </a:t>
            </a:r>
            <a:r>
              <a:rPr lang="en-US" sz="4000" dirty="0" err="1" smtClean="0"/>
              <a:t>Modelling</a:t>
            </a:r>
            <a:endParaRPr lang="en-US" sz="4000" dirty="0"/>
          </a:p>
        </p:txBody>
      </p:sp>
      <p:sp>
        <p:nvSpPr>
          <p:cNvPr id="3" name="Content Placeholder 2"/>
          <p:cNvSpPr>
            <a:spLocks noGrp="1"/>
          </p:cNvSpPr>
          <p:nvPr>
            <p:ph idx="1"/>
          </p:nvPr>
        </p:nvSpPr>
        <p:spPr>
          <a:xfrm>
            <a:off x="457200" y="2514600"/>
            <a:ext cx="8229600" cy="3611563"/>
          </a:xfrm>
        </p:spPr>
        <p:txBody>
          <a:bodyPr/>
          <a:lstStyle/>
          <a:p>
            <a:pPr>
              <a:buNone/>
            </a:pPr>
            <a:r>
              <a:rPr lang="en-US" dirty="0" smtClean="0"/>
              <a:t>The important features of the task:</a:t>
            </a:r>
          </a:p>
          <a:p>
            <a:r>
              <a:rPr lang="en-US" dirty="0" smtClean="0"/>
              <a:t>The problem: problem must be real and connected to the students</a:t>
            </a:r>
          </a:p>
          <a:p>
            <a:r>
              <a:rPr lang="en-US" dirty="0" smtClean="0"/>
              <a:t>Aim is for the students to transforming the real-life problem into a mathematical problem</a:t>
            </a:r>
          </a:p>
          <a:p>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pSp>
        <p:nvGrpSpPr>
          <p:cNvPr id="4" name="Group 18"/>
          <p:cNvGrpSpPr>
            <a:grpSpLocks/>
          </p:cNvGrpSpPr>
          <p:nvPr/>
        </p:nvGrpSpPr>
        <p:grpSpPr bwMode="auto">
          <a:xfrm>
            <a:off x="762000" y="1828800"/>
            <a:ext cx="7772400" cy="4476929"/>
            <a:chOff x="762000" y="1828800"/>
            <a:chExt cx="7772400" cy="4476929"/>
          </a:xfrm>
        </p:grpSpPr>
        <p:sp>
          <p:nvSpPr>
            <p:cNvPr id="5" name="Rounded Rectangle 4"/>
            <p:cNvSpPr/>
            <p:nvPr/>
          </p:nvSpPr>
          <p:spPr>
            <a:xfrm>
              <a:off x="762000" y="1828800"/>
              <a:ext cx="3505200" cy="76200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extBox 5"/>
            <p:cNvSpPr txBox="1">
              <a:spLocks noChangeArrowheads="1"/>
            </p:cNvSpPr>
            <p:nvPr/>
          </p:nvSpPr>
          <p:spPr bwMode="auto">
            <a:xfrm>
              <a:off x="1371600" y="1981200"/>
              <a:ext cx="2438400" cy="461665"/>
            </a:xfrm>
            <a:prstGeom prst="rect">
              <a:avLst/>
            </a:prstGeom>
            <a:noFill/>
            <a:ln w="9525">
              <a:noFill/>
              <a:miter lim="800000"/>
              <a:headEnd/>
              <a:tailEnd/>
            </a:ln>
          </p:spPr>
          <p:txBody>
            <a:bodyPr>
              <a:spAutoFit/>
            </a:bodyPr>
            <a:lstStyle/>
            <a:p>
              <a:pPr algn="ctr"/>
              <a:r>
                <a:rPr lang="en-US" sz="2400" dirty="0">
                  <a:solidFill>
                    <a:schemeClr val="bg1"/>
                  </a:solidFill>
                </a:rPr>
                <a:t>Real World</a:t>
              </a:r>
            </a:p>
          </p:txBody>
        </p:sp>
        <p:sp>
          <p:nvSpPr>
            <p:cNvPr id="7" name="Rounded Rectangle 6"/>
            <p:cNvSpPr/>
            <p:nvPr/>
          </p:nvSpPr>
          <p:spPr>
            <a:xfrm>
              <a:off x="5105400" y="1828800"/>
              <a:ext cx="3124200" cy="76200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extBox 7"/>
            <p:cNvSpPr txBox="1">
              <a:spLocks noChangeArrowheads="1"/>
            </p:cNvSpPr>
            <p:nvPr/>
          </p:nvSpPr>
          <p:spPr bwMode="auto">
            <a:xfrm>
              <a:off x="5181600" y="1981200"/>
              <a:ext cx="3048000" cy="461665"/>
            </a:xfrm>
            <a:prstGeom prst="rect">
              <a:avLst/>
            </a:prstGeom>
            <a:noFill/>
            <a:ln w="9525">
              <a:noFill/>
              <a:miter lim="800000"/>
              <a:headEnd/>
              <a:tailEnd/>
            </a:ln>
          </p:spPr>
          <p:txBody>
            <a:bodyPr>
              <a:spAutoFit/>
            </a:bodyPr>
            <a:lstStyle/>
            <a:p>
              <a:pPr algn="ctr"/>
              <a:r>
                <a:rPr lang="en-US" sz="2400" dirty="0">
                  <a:solidFill>
                    <a:schemeClr val="bg1"/>
                  </a:solidFill>
                </a:rPr>
                <a:t>Mathematical World</a:t>
              </a:r>
            </a:p>
          </p:txBody>
        </p:sp>
        <p:sp>
          <p:nvSpPr>
            <p:cNvPr id="9" name="Rounded Rectangle 8"/>
            <p:cNvSpPr/>
            <p:nvPr/>
          </p:nvSpPr>
          <p:spPr>
            <a:xfrm>
              <a:off x="762000" y="2895600"/>
              <a:ext cx="3429000" cy="335280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TextBox 9"/>
            <p:cNvSpPr txBox="1">
              <a:spLocks noChangeArrowheads="1"/>
            </p:cNvSpPr>
            <p:nvPr/>
          </p:nvSpPr>
          <p:spPr bwMode="auto">
            <a:xfrm>
              <a:off x="1066800" y="3200400"/>
              <a:ext cx="2819400" cy="461665"/>
            </a:xfrm>
            <a:prstGeom prst="rect">
              <a:avLst/>
            </a:prstGeom>
            <a:noFill/>
            <a:ln w="9525">
              <a:noFill/>
              <a:miter lim="800000"/>
              <a:headEnd/>
              <a:tailEnd/>
            </a:ln>
          </p:spPr>
          <p:txBody>
            <a:bodyPr>
              <a:spAutoFit/>
            </a:bodyPr>
            <a:lstStyle/>
            <a:p>
              <a:pPr algn="ctr"/>
              <a:r>
                <a:rPr lang="en-US" sz="2400" dirty="0">
                  <a:solidFill>
                    <a:schemeClr val="bg1"/>
                  </a:solidFill>
                </a:rPr>
                <a:t>Real World </a:t>
              </a:r>
              <a:r>
                <a:rPr lang="en-US" sz="2400" dirty="0" smtClean="0">
                  <a:solidFill>
                    <a:schemeClr val="bg1"/>
                  </a:solidFill>
                </a:rPr>
                <a:t>Problem</a:t>
              </a:r>
              <a:endParaRPr lang="en-US" sz="2400" dirty="0">
                <a:solidFill>
                  <a:schemeClr val="bg1"/>
                </a:solidFill>
              </a:endParaRPr>
            </a:p>
          </p:txBody>
        </p:sp>
        <p:sp>
          <p:nvSpPr>
            <p:cNvPr id="11" name="TextBox 10"/>
            <p:cNvSpPr txBox="1">
              <a:spLocks noChangeArrowheads="1"/>
            </p:cNvSpPr>
            <p:nvPr/>
          </p:nvSpPr>
          <p:spPr bwMode="auto">
            <a:xfrm>
              <a:off x="1066800" y="5105400"/>
              <a:ext cx="2971800" cy="461665"/>
            </a:xfrm>
            <a:prstGeom prst="rect">
              <a:avLst/>
            </a:prstGeom>
            <a:noFill/>
            <a:ln w="9525">
              <a:noFill/>
              <a:miter lim="800000"/>
              <a:headEnd/>
              <a:tailEnd/>
            </a:ln>
          </p:spPr>
          <p:txBody>
            <a:bodyPr>
              <a:spAutoFit/>
            </a:bodyPr>
            <a:lstStyle/>
            <a:p>
              <a:pPr algn="ctr"/>
              <a:r>
                <a:rPr lang="en-US" sz="2400">
                  <a:solidFill>
                    <a:schemeClr val="bg1"/>
                  </a:solidFill>
                </a:rPr>
                <a:t>Real World Situation</a:t>
              </a:r>
            </a:p>
          </p:txBody>
        </p:sp>
        <p:sp>
          <p:nvSpPr>
            <p:cNvPr id="12" name="Rounded Rectangle 11"/>
            <p:cNvSpPr/>
            <p:nvPr/>
          </p:nvSpPr>
          <p:spPr>
            <a:xfrm>
              <a:off x="5029200" y="2895600"/>
              <a:ext cx="3429000" cy="335280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TextBox 12"/>
            <p:cNvSpPr txBox="1">
              <a:spLocks noChangeArrowheads="1"/>
            </p:cNvSpPr>
            <p:nvPr/>
          </p:nvSpPr>
          <p:spPr bwMode="auto">
            <a:xfrm>
              <a:off x="5181600" y="3276600"/>
              <a:ext cx="3352800" cy="461665"/>
            </a:xfrm>
            <a:prstGeom prst="rect">
              <a:avLst/>
            </a:prstGeom>
            <a:noFill/>
            <a:ln w="9525">
              <a:noFill/>
              <a:miter lim="800000"/>
              <a:headEnd/>
              <a:tailEnd/>
            </a:ln>
          </p:spPr>
          <p:txBody>
            <a:bodyPr>
              <a:spAutoFit/>
            </a:bodyPr>
            <a:lstStyle/>
            <a:p>
              <a:pPr algn="ctr"/>
              <a:r>
                <a:rPr lang="en-US" sz="2400">
                  <a:solidFill>
                    <a:schemeClr val="bg1"/>
                  </a:solidFill>
                </a:rPr>
                <a:t>Mathematical Problem</a:t>
              </a:r>
            </a:p>
          </p:txBody>
        </p:sp>
        <p:sp>
          <p:nvSpPr>
            <p:cNvPr id="14" name="TextBox 13"/>
            <p:cNvSpPr txBox="1">
              <a:spLocks noChangeArrowheads="1"/>
            </p:cNvSpPr>
            <p:nvPr/>
          </p:nvSpPr>
          <p:spPr bwMode="auto">
            <a:xfrm>
              <a:off x="5334000" y="5105400"/>
              <a:ext cx="2819400" cy="1200329"/>
            </a:xfrm>
            <a:prstGeom prst="rect">
              <a:avLst/>
            </a:prstGeom>
            <a:noFill/>
            <a:ln w="9525">
              <a:noFill/>
              <a:miter lim="800000"/>
              <a:headEnd/>
              <a:tailEnd/>
            </a:ln>
          </p:spPr>
          <p:txBody>
            <a:bodyPr>
              <a:spAutoFit/>
            </a:bodyPr>
            <a:lstStyle/>
            <a:p>
              <a:pPr algn="ctr"/>
              <a:r>
                <a:rPr lang="en-US" sz="2400" dirty="0" smtClean="0">
                  <a:solidFill>
                    <a:schemeClr val="bg1"/>
                  </a:solidFill>
                </a:rPr>
                <a:t>Mathematical Solution and a</a:t>
              </a:r>
            </a:p>
            <a:p>
              <a:pPr algn="ctr"/>
              <a:r>
                <a:rPr lang="en-US" sz="2400" dirty="0" smtClean="0">
                  <a:solidFill>
                    <a:schemeClr val="bg1"/>
                  </a:solidFill>
                </a:rPr>
                <a:t>Mathematical </a:t>
              </a:r>
              <a:r>
                <a:rPr lang="en-US" sz="2400" dirty="0">
                  <a:solidFill>
                    <a:schemeClr val="bg1"/>
                  </a:solidFill>
                </a:rPr>
                <a:t>Model</a:t>
              </a:r>
            </a:p>
          </p:txBody>
        </p:sp>
        <p:sp>
          <p:nvSpPr>
            <p:cNvPr id="15" name="Up Arrow 14"/>
            <p:cNvSpPr/>
            <p:nvPr/>
          </p:nvSpPr>
          <p:spPr>
            <a:xfrm>
              <a:off x="2209800" y="4038600"/>
              <a:ext cx="381000" cy="1066800"/>
            </a:xfrm>
            <a:prstGeom prst="up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Up Arrow 15"/>
            <p:cNvSpPr/>
            <p:nvPr/>
          </p:nvSpPr>
          <p:spPr>
            <a:xfrm rot="10800000">
              <a:off x="6553200" y="3810000"/>
              <a:ext cx="381000" cy="1219200"/>
            </a:xfrm>
            <a:prstGeom prst="up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ight Arrow 16"/>
            <p:cNvSpPr/>
            <p:nvPr/>
          </p:nvSpPr>
          <p:spPr>
            <a:xfrm>
              <a:off x="3962400" y="3352800"/>
              <a:ext cx="1219200" cy="381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ight Arrow 17"/>
            <p:cNvSpPr/>
            <p:nvPr/>
          </p:nvSpPr>
          <p:spPr>
            <a:xfrm rot="10800000">
              <a:off x="3886200" y="5181600"/>
              <a:ext cx="1219200" cy="3810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685800"/>
            <a:ext cx="5562600" cy="1417638"/>
          </a:xfrm>
          <a:solidFill>
            <a:schemeClr val="accent5">
              <a:lumMod val="40000"/>
              <a:lumOff val="60000"/>
            </a:schemeClr>
          </a:solidFill>
          <a:ln>
            <a:solidFill>
              <a:schemeClr val="tx1"/>
            </a:solidFill>
            <a:prstDash val="solid"/>
          </a:ln>
        </p:spPr>
        <p:txBody>
          <a:bodyPr>
            <a:normAutofit fontScale="90000"/>
          </a:bodyPr>
          <a:lstStyle/>
          <a:p>
            <a:pPr marL="109538" indent="-109538"/>
            <a:r>
              <a:rPr lang="en-US" sz="3600" dirty="0" smtClean="0"/>
              <a:t> Outline of the Mathematical   </a:t>
            </a:r>
            <a:r>
              <a:rPr lang="en-US" sz="3600" dirty="0" err="1" smtClean="0"/>
              <a:t>Modelling</a:t>
            </a:r>
            <a:r>
              <a:rPr lang="en-US" sz="3600" dirty="0" smtClean="0"/>
              <a:t> Process for the Students</a:t>
            </a:r>
            <a:endParaRPr lang="en-US" sz="3600" dirty="0"/>
          </a:p>
        </p:txBody>
      </p:sp>
      <p:grpSp>
        <p:nvGrpSpPr>
          <p:cNvPr id="24" name="Group 23"/>
          <p:cNvGrpSpPr/>
          <p:nvPr/>
        </p:nvGrpSpPr>
        <p:grpSpPr>
          <a:xfrm>
            <a:off x="381000" y="1219200"/>
            <a:ext cx="8153400" cy="4967287"/>
            <a:chOff x="381000" y="1219200"/>
            <a:chExt cx="8153400" cy="4967287"/>
          </a:xfrm>
        </p:grpSpPr>
        <p:grpSp>
          <p:nvGrpSpPr>
            <p:cNvPr id="22" name="Group 21"/>
            <p:cNvGrpSpPr/>
            <p:nvPr/>
          </p:nvGrpSpPr>
          <p:grpSpPr>
            <a:xfrm>
              <a:off x="381000" y="1219200"/>
              <a:ext cx="8153400" cy="4967287"/>
              <a:chOff x="381000" y="1219200"/>
              <a:chExt cx="8153400" cy="4967287"/>
            </a:xfrm>
          </p:grpSpPr>
          <p:sp>
            <p:nvSpPr>
              <p:cNvPr id="5" name="Text Box 5"/>
              <p:cNvSpPr txBox="1">
                <a:spLocks noChangeArrowheads="1"/>
              </p:cNvSpPr>
              <p:nvPr/>
            </p:nvSpPr>
            <p:spPr bwMode="auto">
              <a:xfrm>
                <a:off x="685800" y="2503487"/>
                <a:ext cx="2057400" cy="736600"/>
              </a:xfrm>
              <a:prstGeom prst="rect">
                <a:avLst/>
              </a:prstGeom>
              <a:solidFill>
                <a:srgbClr val="99FFCC"/>
              </a:solidFill>
              <a:ln w="9525">
                <a:solidFill>
                  <a:srgbClr val="660033"/>
                </a:solidFill>
                <a:miter lim="800000"/>
                <a:headEnd/>
                <a:tailEnd/>
              </a:ln>
            </p:spPr>
            <p:txBody>
              <a:bodyPr/>
              <a:lstStyle/>
              <a:p>
                <a:pPr algn="ctr"/>
                <a:r>
                  <a:rPr lang="en-US" sz="2000" dirty="0" smtClean="0">
                    <a:solidFill>
                      <a:srgbClr val="333399"/>
                    </a:solidFill>
                  </a:rPr>
                  <a:t>Identify </a:t>
                </a:r>
                <a:r>
                  <a:rPr lang="en-US" sz="2000" dirty="0">
                    <a:solidFill>
                      <a:srgbClr val="333399"/>
                    </a:solidFill>
                  </a:rPr>
                  <a:t>the actual problem</a:t>
                </a:r>
              </a:p>
            </p:txBody>
          </p:sp>
          <p:sp>
            <p:nvSpPr>
              <p:cNvPr id="6" name="Text Box 6"/>
              <p:cNvSpPr txBox="1">
                <a:spLocks noChangeArrowheads="1"/>
              </p:cNvSpPr>
              <p:nvPr/>
            </p:nvSpPr>
            <p:spPr bwMode="auto">
              <a:xfrm>
                <a:off x="3657600" y="2503487"/>
                <a:ext cx="1676400" cy="736600"/>
              </a:xfrm>
              <a:prstGeom prst="rect">
                <a:avLst/>
              </a:prstGeom>
              <a:solidFill>
                <a:srgbClr val="99FFCC"/>
              </a:solidFill>
              <a:ln w="9525">
                <a:solidFill>
                  <a:srgbClr val="660033"/>
                </a:solidFill>
                <a:miter lim="800000"/>
                <a:headEnd/>
                <a:tailEnd/>
              </a:ln>
            </p:spPr>
            <p:txBody>
              <a:bodyPr/>
              <a:lstStyle/>
              <a:p>
                <a:pPr algn="ctr"/>
                <a:r>
                  <a:rPr lang="en-US" sz="2000" dirty="0">
                    <a:solidFill>
                      <a:srgbClr val="333399"/>
                    </a:solidFill>
                  </a:rPr>
                  <a:t>Set up a model</a:t>
                </a:r>
              </a:p>
            </p:txBody>
          </p:sp>
          <p:sp>
            <p:nvSpPr>
              <p:cNvPr id="7" name="Text Box 7"/>
              <p:cNvSpPr txBox="1">
                <a:spLocks noChangeArrowheads="1"/>
              </p:cNvSpPr>
              <p:nvPr/>
            </p:nvSpPr>
            <p:spPr bwMode="auto">
              <a:xfrm>
                <a:off x="6172200" y="2430462"/>
                <a:ext cx="2362200" cy="1074738"/>
              </a:xfrm>
              <a:prstGeom prst="rect">
                <a:avLst/>
              </a:prstGeom>
              <a:solidFill>
                <a:srgbClr val="99FFCC"/>
              </a:solidFill>
              <a:ln w="9525">
                <a:solidFill>
                  <a:srgbClr val="660033"/>
                </a:solidFill>
                <a:miter lim="800000"/>
                <a:headEnd/>
                <a:tailEnd/>
              </a:ln>
            </p:spPr>
            <p:txBody>
              <a:bodyPr/>
              <a:lstStyle/>
              <a:p>
                <a:pPr algn="ctr"/>
                <a:r>
                  <a:rPr lang="en-US" sz="2000">
                    <a:solidFill>
                      <a:srgbClr val="333399"/>
                    </a:solidFill>
                  </a:rPr>
                  <a:t>Formulate a mathematical problem</a:t>
                </a:r>
              </a:p>
            </p:txBody>
          </p:sp>
          <p:sp>
            <p:nvSpPr>
              <p:cNvPr id="8" name="Text Box 8"/>
              <p:cNvSpPr txBox="1">
                <a:spLocks noChangeArrowheads="1"/>
              </p:cNvSpPr>
              <p:nvPr/>
            </p:nvSpPr>
            <p:spPr bwMode="auto">
              <a:xfrm>
                <a:off x="6364288" y="4038601"/>
                <a:ext cx="2017712" cy="1143000"/>
              </a:xfrm>
              <a:prstGeom prst="rect">
                <a:avLst/>
              </a:prstGeom>
              <a:solidFill>
                <a:srgbClr val="99FFCC"/>
              </a:solidFill>
              <a:ln w="9525">
                <a:solidFill>
                  <a:srgbClr val="660033"/>
                </a:solidFill>
                <a:miter lim="800000"/>
                <a:headEnd/>
                <a:tailEnd/>
              </a:ln>
            </p:spPr>
            <p:txBody>
              <a:bodyPr/>
              <a:lstStyle/>
              <a:p>
                <a:pPr algn="ctr"/>
                <a:r>
                  <a:rPr lang="en-US" sz="2000" dirty="0">
                    <a:solidFill>
                      <a:srgbClr val="333399"/>
                    </a:solidFill>
                  </a:rPr>
                  <a:t>Find a mathematical solution</a:t>
                </a:r>
              </a:p>
            </p:txBody>
          </p:sp>
          <p:sp>
            <p:nvSpPr>
              <p:cNvPr id="9" name="Text Box 9"/>
              <p:cNvSpPr txBox="1">
                <a:spLocks noChangeArrowheads="1"/>
              </p:cNvSpPr>
              <p:nvPr/>
            </p:nvSpPr>
            <p:spPr bwMode="auto">
              <a:xfrm>
                <a:off x="3581400" y="4313238"/>
                <a:ext cx="1981200" cy="750887"/>
              </a:xfrm>
              <a:prstGeom prst="rect">
                <a:avLst/>
              </a:prstGeom>
              <a:solidFill>
                <a:srgbClr val="99FFCC"/>
              </a:solidFill>
              <a:ln w="9525">
                <a:solidFill>
                  <a:srgbClr val="660033"/>
                </a:solidFill>
                <a:miter lim="800000"/>
                <a:headEnd/>
                <a:tailEnd/>
              </a:ln>
            </p:spPr>
            <p:txBody>
              <a:bodyPr/>
              <a:lstStyle/>
              <a:p>
                <a:pPr algn="ctr"/>
                <a:r>
                  <a:rPr lang="en-US" sz="2000" dirty="0">
                    <a:solidFill>
                      <a:srgbClr val="333399"/>
                    </a:solidFill>
                  </a:rPr>
                  <a:t>Interpret the solution</a:t>
                </a:r>
              </a:p>
            </p:txBody>
          </p:sp>
          <p:sp>
            <p:nvSpPr>
              <p:cNvPr id="10" name="Text Box 10"/>
              <p:cNvSpPr txBox="1">
                <a:spLocks noChangeArrowheads="1"/>
              </p:cNvSpPr>
              <p:nvPr/>
            </p:nvSpPr>
            <p:spPr bwMode="auto">
              <a:xfrm>
                <a:off x="457200" y="4114800"/>
                <a:ext cx="2362200" cy="1047750"/>
              </a:xfrm>
              <a:prstGeom prst="rect">
                <a:avLst/>
              </a:prstGeom>
              <a:solidFill>
                <a:srgbClr val="99FFCC"/>
              </a:solidFill>
              <a:ln w="9525">
                <a:solidFill>
                  <a:srgbClr val="660033"/>
                </a:solidFill>
                <a:miter lim="800000"/>
                <a:headEnd/>
                <a:tailEnd/>
              </a:ln>
            </p:spPr>
            <p:txBody>
              <a:bodyPr/>
              <a:lstStyle/>
              <a:p>
                <a:r>
                  <a:rPr lang="en-US" sz="2000" dirty="0">
                    <a:solidFill>
                      <a:srgbClr val="333399"/>
                    </a:solidFill>
                  </a:rPr>
                  <a:t>Compare with the original solution</a:t>
                </a:r>
              </a:p>
            </p:txBody>
          </p:sp>
          <p:sp>
            <p:nvSpPr>
              <p:cNvPr id="11" name="Text Box 11"/>
              <p:cNvSpPr txBox="1">
                <a:spLocks noChangeArrowheads="1"/>
              </p:cNvSpPr>
              <p:nvPr/>
            </p:nvSpPr>
            <p:spPr bwMode="auto">
              <a:xfrm>
                <a:off x="3657600" y="5715000"/>
                <a:ext cx="3538538" cy="471487"/>
              </a:xfrm>
              <a:prstGeom prst="rect">
                <a:avLst/>
              </a:prstGeom>
              <a:solidFill>
                <a:srgbClr val="99FFCC"/>
              </a:solidFill>
              <a:ln w="9525">
                <a:solidFill>
                  <a:srgbClr val="660033"/>
                </a:solidFill>
                <a:miter lim="800000"/>
                <a:headEnd/>
                <a:tailEnd/>
              </a:ln>
            </p:spPr>
            <p:txBody>
              <a:bodyPr/>
              <a:lstStyle/>
              <a:p>
                <a:pPr algn="ctr"/>
                <a:r>
                  <a:rPr lang="en-US" sz="2000" dirty="0">
                    <a:solidFill>
                      <a:srgbClr val="333399"/>
                    </a:solidFill>
                  </a:rPr>
                  <a:t>Write </a:t>
                </a:r>
                <a:r>
                  <a:rPr lang="en-US" sz="2000" smtClean="0">
                    <a:solidFill>
                      <a:srgbClr val="333399"/>
                    </a:solidFill>
                  </a:rPr>
                  <a:t>the solution/ </a:t>
                </a:r>
                <a:r>
                  <a:rPr lang="en-US" sz="2000" dirty="0">
                    <a:solidFill>
                      <a:srgbClr val="333399"/>
                    </a:solidFill>
                  </a:rPr>
                  <a:t>report</a:t>
                </a:r>
              </a:p>
            </p:txBody>
          </p:sp>
          <p:sp>
            <p:nvSpPr>
              <p:cNvPr id="12" name="AutoShape 19"/>
              <p:cNvSpPr>
                <a:spLocks noChangeArrowheads="1"/>
              </p:cNvSpPr>
              <p:nvPr/>
            </p:nvSpPr>
            <p:spPr bwMode="auto">
              <a:xfrm>
                <a:off x="2667000" y="2895600"/>
                <a:ext cx="1143000" cy="152400"/>
              </a:xfrm>
              <a:prstGeom prst="rightArrow">
                <a:avLst>
                  <a:gd name="adj1" fmla="val 50000"/>
                  <a:gd name="adj2" fmla="val 187500"/>
                </a:avLst>
              </a:prstGeom>
              <a:solidFill>
                <a:schemeClr val="accent1"/>
              </a:solidFill>
              <a:ln w="9525">
                <a:solidFill>
                  <a:schemeClr val="tx1"/>
                </a:solidFill>
                <a:miter lim="800000"/>
                <a:headEnd/>
                <a:tailEnd/>
              </a:ln>
            </p:spPr>
            <p:txBody>
              <a:bodyPr wrap="none" anchor="ctr"/>
              <a:lstStyle/>
              <a:p>
                <a:endParaRPr lang="en-US"/>
              </a:p>
            </p:txBody>
          </p:sp>
          <p:sp>
            <p:nvSpPr>
              <p:cNvPr id="13" name="AutoShape 20"/>
              <p:cNvSpPr>
                <a:spLocks noChangeArrowheads="1"/>
              </p:cNvSpPr>
              <p:nvPr/>
            </p:nvSpPr>
            <p:spPr bwMode="auto">
              <a:xfrm>
                <a:off x="5181600" y="2895600"/>
                <a:ext cx="1143000" cy="152400"/>
              </a:xfrm>
              <a:prstGeom prst="rightArrow">
                <a:avLst>
                  <a:gd name="adj1" fmla="val 50000"/>
                  <a:gd name="adj2" fmla="val 187500"/>
                </a:avLst>
              </a:prstGeom>
              <a:solidFill>
                <a:schemeClr val="accent1"/>
              </a:solidFill>
              <a:ln w="9525">
                <a:solidFill>
                  <a:schemeClr val="tx1"/>
                </a:solidFill>
                <a:miter lim="800000"/>
                <a:headEnd/>
                <a:tailEnd/>
              </a:ln>
            </p:spPr>
            <p:txBody>
              <a:bodyPr wrap="none" anchor="ctr"/>
              <a:lstStyle/>
              <a:p>
                <a:endParaRPr lang="en-US"/>
              </a:p>
            </p:txBody>
          </p:sp>
          <p:sp>
            <p:nvSpPr>
              <p:cNvPr id="14" name="AutoShape 21"/>
              <p:cNvSpPr>
                <a:spLocks noChangeArrowheads="1"/>
              </p:cNvSpPr>
              <p:nvPr/>
            </p:nvSpPr>
            <p:spPr bwMode="auto">
              <a:xfrm rot="5400000">
                <a:off x="7162800" y="3657600"/>
                <a:ext cx="647700" cy="190500"/>
              </a:xfrm>
              <a:prstGeom prst="rightArrow">
                <a:avLst>
                  <a:gd name="adj1" fmla="val 50000"/>
                  <a:gd name="adj2" fmla="val 85000"/>
                </a:avLst>
              </a:prstGeom>
              <a:solidFill>
                <a:schemeClr val="accent1"/>
              </a:solidFill>
              <a:ln w="9525">
                <a:solidFill>
                  <a:schemeClr val="tx1"/>
                </a:solidFill>
                <a:miter lim="800000"/>
                <a:headEnd/>
                <a:tailEnd/>
              </a:ln>
            </p:spPr>
            <p:txBody>
              <a:bodyPr wrap="none" anchor="ctr"/>
              <a:lstStyle/>
              <a:p>
                <a:endParaRPr lang="en-US"/>
              </a:p>
            </p:txBody>
          </p:sp>
          <p:sp>
            <p:nvSpPr>
              <p:cNvPr id="15" name="AutoShape 22"/>
              <p:cNvSpPr>
                <a:spLocks noChangeArrowheads="1"/>
              </p:cNvSpPr>
              <p:nvPr/>
            </p:nvSpPr>
            <p:spPr bwMode="auto">
              <a:xfrm rot="10800000">
                <a:off x="2667000" y="4705350"/>
                <a:ext cx="990600" cy="152400"/>
              </a:xfrm>
              <a:prstGeom prst="rightArrow">
                <a:avLst>
                  <a:gd name="adj1" fmla="val 50000"/>
                  <a:gd name="adj2" fmla="val 162500"/>
                </a:avLst>
              </a:prstGeom>
              <a:solidFill>
                <a:schemeClr val="accent1"/>
              </a:solidFill>
              <a:ln w="9525">
                <a:solidFill>
                  <a:schemeClr val="tx1"/>
                </a:solidFill>
                <a:miter lim="800000"/>
                <a:headEnd/>
                <a:tailEnd/>
              </a:ln>
            </p:spPr>
            <p:txBody>
              <a:bodyPr wrap="none" anchor="ctr"/>
              <a:lstStyle/>
              <a:p>
                <a:endParaRPr lang="en-US"/>
              </a:p>
            </p:txBody>
          </p:sp>
          <p:sp>
            <p:nvSpPr>
              <p:cNvPr id="17" name="AutoShape 24"/>
              <p:cNvSpPr>
                <a:spLocks noChangeArrowheads="1"/>
              </p:cNvSpPr>
              <p:nvPr/>
            </p:nvSpPr>
            <p:spPr bwMode="auto">
              <a:xfrm rot="1784693">
                <a:off x="2424792" y="5423181"/>
                <a:ext cx="1524000" cy="152400"/>
              </a:xfrm>
              <a:prstGeom prst="rightArrow">
                <a:avLst>
                  <a:gd name="adj1" fmla="val 50000"/>
                  <a:gd name="adj2" fmla="val 250000"/>
                </a:avLst>
              </a:prstGeom>
              <a:solidFill>
                <a:schemeClr val="accent1"/>
              </a:solidFill>
              <a:ln w="9525">
                <a:solidFill>
                  <a:schemeClr val="tx1"/>
                </a:solidFill>
                <a:miter lim="800000"/>
                <a:headEnd/>
                <a:tailEnd/>
              </a:ln>
            </p:spPr>
            <p:txBody>
              <a:bodyPr wrap="none" anchor="ctr"/>
              <a:lstStyle/>
              <a:p>
                <a:endParaRPr lang="en-US"/>
              </a:p>
            </p:txBody>
          </p:sp>
          <p:sp>
            <p:nvSpPr>
              <p:cNvPr id="19" name="Text Box 5"/>
              <p:cNvSpPr txBox="1">
                <a:spLocks noChangeArrowheads="1"/>
              </p:cNvSpPr>
              <p:nvPr/>
            </p:nvSpPr>
            <p:spPr bwMode="auto">
              <a:xfrm>
                <a:off x="381000" y="1219200"/>
                <a:ext cx="1870075" cy="736600"/>
              </a:xfrm>
              <a:prstGeom prst="rect">
                <a:avLst/>
              </a:prstGeom>
              <a:solidFill>
                <a:srgbClr val="99FFCC"/>
              </a:solidFill>
              <a:ln w="9525">
                <a:solidFill>
                  <a:srgbClr val="660033"/>
                </a:solidFill>
                <a:miter lim="800000"/>
                <a:headEnd/>
                <a:tailEnd/>
              </a:ln>
            </p:spPr>
            <p:txBody>
              <a:bodyPr/>
              <a:lstStyle/>
              <a:p>
                <a:pPr algn="ctr"/>
                <a:r>
                  <a:rPr lang="en-US" sz="2000" dirty="0" smtClean="0">
                    <a:solidFill>
                      <a:srgbClr val="333399"/>
                    </a:solidFill>
                  </a:rPr>
                  <a:t>Real life situation</a:t>
                </a:r>
                <a:endParaRPr lang="en-US" sz="2000" dirty="0">
                  <a:solidFill>
                    <a:srgbClr val="333399"/>
                  </a:solidFill>
                </a:endParaRPr>
              </a:p>
            </p:txBody>
          </p:sp>
          <p:sp>
            <p:nvSpPr>
              <p:cNvPr id="21" name="AutoShape 21"/>
              <p:cNvSpPr>
                <a:spLocks noChangeArrowheads="1"/>
              </p:cNvSpPr>
              <p:nvPr/>
            </p:nvSpPr>
            <p:spPr bwMode="auto">
              <a:xfrm rot="5400000">
                <a:off x="1371600" y="2133600"/>
                <a:ext cx="647700" cy="190500"/>
              </a:xfrm>
              <a:prstGeom prst="rightArrow">
                <a:avLst>
                  <a:gd name="adj1" fmla="val 50000"/>
                  <a:gd name="adj2" fmla="val 85000"/>
                </a:avLst>
              </a:prstGeom>
              <a:solidFill>
                <a:schemeClr val="accent1"/>
              </a:solidFill>
              <a:ln w="9525">
                <a:solidFill>
                  <a:schemeClr val="tx1"/>
                </a:solidFill>
                <a:miter lim="800000"/>
                <a:headEnd/>
                <a:tailEnd/>
              </a:ln>
            </p:spPr>
            <p:txBody>
              <a:bodyPr wrap="none" anchor="ctr"/>
              <a:lstStyle/>
              <a:p>
                <a:endParaRPr lang="en-US"/>
              </a:p>
            </p:txBody>
          </p:sp>
        </p:grpSp>
        <p:grpSp>
          <p:nvGrpSpPr>
            <p:cNvPr id="23" name="Group 22"/>
            <p:cNvGrpSpPr/>
            <p:nvPr/>
          </p:nvGrpSpPr>
          <p:grpSpPr>
            <a:xfrm>
              <a:off x="1524000" y="3200400"/>
              <a:ext cx="4876800" cy="1657350"/>
              <a:chOff x="1524000" y="3200400"/>
              <a:chExt cx="4876800" cy="1657350"/>
            </a:xfrm>
          </p:grpSpPr>
          <p:sp>
            <p:nvSpPr>
              <p:cNvPr id="16" name="AutoShape 23"/>
              <p:cNvSpPr>
                <a:spLocks noChangeArrowheads="1"/>
              </p:cNvSpPr>
              <p:nvPr/>
            </p:nvSpPr>
            <p:spPr bwMode="auto">
              <a:xfrm rot="10800000">
                <a:off x="5410200" y="4724400"/>
                <a:ext cx="990600" cy="133350"/>
              </a:xfrm>
              <a:prstGeom prst="rightArrow">
                <a:avLst>
                  <a:gd name="adj1" fmla="val 50000"/>
                  <a:gd name="adj2" fmla="val 150000"/>
                </a:avLst>
              </a:prstGeom>
              <a:solidFill>
                <a:schemeClr val="accent1"/>
              </a:solidFill>
              <a:ln w="9525">
                <a:solidFill>
                  <a:schemeClr val="tx1"/>
                </a:solidFill>
                <a:miter lim="800000"/>
                <a:headEnd/>
                <a:tailEnd/>
              </a:ln>
            </p:spPr>
            <p:txBody>
              <a:bodyPr wrap="none" anchor="ctr"/>
              <a:lstStyle/>
              <a:p>
                <a:endParaRPr lang="en-US"/>
              </a:p>
            </p:txBody>
          </p:sp>
          <p:sp>
            <p:nvSpPr>
              <p:cNvPr id="18" name="AutoShape 25"/>
              <p:cNvSpPr>
                <a:spLocks noChangeArrowheads="1"/>
              </p:cNvSpPr>
              <p:nvPr/>
            </p:nvSpPr>
            <p:spPr bwMode="auto">
              <a:xfrm>
                <a:off x="1524000" y="3200400"/>
                <a:ext cx="152400" cy="990600"/>
              </a:xfrm>
              <a:prstGeom prst="upArrow">
                <a:avLst>
                  <a:gd name="adj1" fmla="val 50000"/>
                  <a:gd name="adj2" fmla="val 162500"/>
                </a:avLst>
              </a:prstGeom>
              <a:solidFill>
                <a:schemeClr val="accent1"/>
              </a:solidFill>
              <a:ln w="9525">
                <a:solidFill>
                  <a:schemeClr val="tx1"/>
                </a:solidFill>
                <a:miter lim="800000"/>
                <a:headEnd/>
                <a:tailEnd/>
              </a:ln>
            </p:spPr>
            <p:txBody>
              <a:bodyPr vert="eaVert" wrap="none" anchor="ctr"/>
              <a:lstStyle/>
              <a:p>
                <a:endParaRPr lang="en-US"/>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Math </a:t>
            </a:r>
            <a:r>
              <a:rPr lang="en-US" dirty="0" err="1" smtClean="0"/>
              <a:t>Modelling</a:t>
            </a:r>
            <a:r>
              <a:rPr lang="en-US" dirty="0" smtClean="0"/>
              <a:t> in school</a:t>
            </a:r>
            <a:endParaRPr lang="en-US" dirty="0"/>
          </a:p>
        </p:txBody>
      </p:sp>
      <p:sp>
        <p:nvSpPr>
          <p:cNvPr id="3" name="Content Placeholder 2"/>
          <p:cNvSpPr>
            <a:spLocks noGrp="1"/>
          </p:cNvSpPr>
          <p:nvPr>
            <p:ph idx="1"/>
          </p:nvPr>
        </p:nvSpPr>
        <p:spPr>
          <a:xfrm>
            <a:off x="457200" y="2438400"/>
            <a:ext cx="8229600" cy="3886200"/>
          </a:xfrm>
        </p:spPr>
        <p:txBody>
          <a:bodyPr/>
          <a:lstStyle/>
          <a:p>
            <a:r>
              <a:rPr lang="en-US" dirty="0" smtClean="0"/>
              <a:t>Selecting tasks that are relevant and appropriate</a:t>
            </a:r>
          </a:p>
          <a:p>
            <a:r>
              <a:rPr lang="en-US" dirty="0" smtClean="0"/>
              <a:t>Helping students connect with the task</a:t>
            </a:r>
          </a:p>
          <a:p>
            <a:r>
              <a:rPr lang="en-US" dirty="0" smtClean="0"/>
              <a:t>Helping students look at the real world problem with mathematical eyes</a:t>
            </a:r>
          </a:p>
          <a:p>
            <a:r>
              <a:rPr lang="en-US" dirty="0" smtClean="0"/>
              <a:t>Helping students pose mathematical questions from a real world situation</a:t>
            </a:r>
          </a:p>
          <a:p>
            <a:r>
              <a:rPr lang="en-US" dirty="0" smtClean="0"/>
              <a:t>Moving from specific to the general solution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Autofit/>
          </a:bodyPr>
          <a:lstStyle/>
          <a:p>
            <a:r>
              <a:rPr lang="en-US" sz="4000" dirty="0" smtClean="0"/>
              <a:t>Using Problem-based learning (PBL) to overcome some of the challenges</a:t>
            </a:r>
            <a:endParaRPr lang="en-US" sz="4000" dirty="0"/>
          </a:p>
        </p:txBody>
      </p:sp>
      <p:sp>
        <p:nvSpPr>
          <p:cNvPr id="3" name="Content Placeholder 2"/>
          <p:cNvSpPr>
            <a:spLocks noGrp="1"/>
          </p:cNvSpPr>
          <p:nvPr>
            <p:ph idx="1"/>
          </p:nvPr>
        </p:nvSpPr>
        <p:spPr>
          <a:xfrm>
            <a:off x="457200" y="2667000"/>
            <a:ext cx="8229600" cy="3657600"/>
          </a:xfrm>
        </p:spPr>
        <p:txBody>
          <a:bodyPr/>
          <a:lstStyle/>
          <a:p>
            <a:r>
              <a:rPr lang="en-US" dirty="0" smtClean="0"/>
              <a:t>Using scenarios to connect students to the real world</a:t>
            </a:r>
          </a:p>
          <a:p>
            <a:r>
              <a:rPr lang="en-US" dirty="0" smtClean="0"/>
              <a:t>Focusing on what the students know from the scenarios and what they need to know</a:t>
            </a:r>
          </a:p>
          <a:p>
            <a:r>
              <a:rPr lang="en-US" dirty="0" smtClean="0"/>
              <a:t>Allowing students to pose and frame their own  mathematical questions</a:t>
            </a:r>
          </a:p>
          <a:p>
            <a:r>
              <a:rPr lang="en-US" dirty="0" smtClean="0"/>
              <a:t>Allowing students to plan strategies to solve the problem</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Exemplar</a:t>
            </a:r>
            <a:endParaRPr lang="en-US" dirty="0"/>
          </a:p>
        </p:txBody>
      </p:sp>
      <p:sp>
        <p:nvSpPr>
          <p:cNvPr id="3" name="Content Placeholder 2"/>
          <p:cNvSpPr>
            <a:spLocks noGrp="1"/>
          </p:cNvSpPr>
          <p:nvPr>
            <p:ph idx="1"/>
          </p:nvPr>
        </p:nvSpPr>
        <p:spPr/>
        <p:txBody>
          <a:bodyPr>
            <a:normAutofit/>
          </a:bodyPr>
          <a:lstStyle/>
          <a:p>
            <a:r>
              <a:rPr lang="en-US" dirty="0" smtClean="0"/>
              <a:t>Objective: Using the scenario of preparedness for natural disasters to lead students to examine estimates, probability in preparing an evacuation center</a:t>
            </a:r>
          </a:p>
          <a:p>
            <a:r>
              <a:rPr lang="en-US" dirty="0" smtClean="0"/>
              <a:t>School level: Grade 8 </a:t>
            </a:r>
          </a:p>
          <a:p>
            <a:r>
              <a:rPr lang="en-US" dirty="0" smtClean="0"/>
              <a:t>Lesson plan will covered over 2 </a:t>
            </a:r>
            <a:r>
              <a:rPr lang="en-US" dirty="0" smtClean="0"/>
              <a:t>lessons</a:t>
            </a:r>
          </a:p>
          <a:p>
            <a:r>
              <a:rPr lang="en-US" dirty="0" smtClean="0"/>
              <a:t>A video on tsunami can be used to introduce </a:t>
            </a:r>
            <a:r>
              <a:rPr lang="en-US" smtClean="0"/>
              <a:t>the lesson</a:t>
            </a:r>
            <a:endParaRPr lang="en-US" dirty="0" smtClean="0"/>
          </a:p>
          <a:p>
            <a:pPr>
              <a:buNone/>
            </a:pPr>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Scenario 1</a:t>
            </a:r>
          </a:p>
          <a:p>
            <a:pPr>
              <a:buNone/>
            </a:pPr>
            <a:r>
              <a:rPr lang="en-US" dirty="0" smtClean="0"/>
              <a:t>	You are the Director of Planning in a town along the South coast of Japan. The population of the town is about 20,000 people. The Government is concerned about the safety of the people in case of natural disasters.</a:t>
            </a:r>
          </a:p>
          <a:p>
            <a:pPr>
              <a:buNone/>
            </a:pPr>
            <a:endParaRPr lang="en-US" dirty="0" smtClean="0"/>
          </a:p>
          <a:p>
            <a:r>
              <a:rPr lang="en-US" dirty="0" smtClean="0"/>
              <a:t>What do you know?</a:t>
            </a:r>
          </a:p>
          <a:p>
            <a:r>
              <a:rPr lang="en-US" dirty="0" smtClean="0"/>
              <a:t>What do you need to know?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Scenario 2</a:t>
            </a:r>
          </a:p>
          <a:p>
            <a:pPr>
              <a:buNone/>
            </a:pPr>
            <a:r>
              <a:rPr lang="en-US" dirty="0" smtClean="0"/>
              <a:t>	The Minister of Education asks you to plan an evacuation center for the town which will be used during an earthquake or a Tsunami. Your task is to lead a team of planners to design the evacuation centre and submit it to the government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293</TotalTime>
  <Words>293</Words>
  <Application>Microsoft Office PowerPoint</Application>
  <PresentationFormat>On-screen Show (4:3)</PresentationFormat>
  <Paragraphs>54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Developing Tasks for Mathematical Problem Solving or Mathematical Modeling at the School Level  - Preparing for an Earthquake or Tsunami</vt:lpstr>
      <vt:lpstr>Real Problem Solving and Mathematical Modelling</vt:lpstr>
      <vt:lpstr>Slide 3</vt:lpstr>
      <vt:lpstr> Outline of the Mathematical   Modelling Process for the Students</vt:lpstr>
      <vt:lpstr>Challenges of Math Modelling in school</vt:lpstr>
      <vt:lpstr>Using Problem-based learning (PBL) to overcome some of the challenges</vt:lpstr>
      <vt:lpstr>Exemplar</vt:lpstr>
      <vt:lpstr>Slide 8</vt:lpstr>
      <vt:lpstr>Slide 9</vt:lpstr>
      <vt:lpstr>Slide 10</vt:lpstr>
    </vt:vector>
  </TitlesOfParts>
  <Company>recsam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the Tasks for the mathematical problem solving or mathematical modeling on the any situations of the Earthquake or Tsunami for each school level. </dc:title>
  <dc:creator>Administrator</dc:creator>
  <cp:lastModifiedBy>Administrator</cp:lastModifiedBy>
  <cp:revision>31</cp:revision>
  <dcterms:created xsi:type="dcterms:W3CDTF">2012-01-29T08:31:53Z</dcterms:created>
  <dcterms:modified xsi:type="dcterms:W3CDTF">2012-02-16T06:02:26Z</dcterms:modified>
</cp:coreProperties>
</file>